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570" r:id="rId5"/>
    <p:sldId id="573" r:id="rId6"/>
    <p:sldId id="555" r:id="rId7"/>
    <p:sldId id="571" r:id="rId8"/>
    <p:sldId id="551" r:id="rId9"/>
    <p:sldId id="557" r:id="rId10"/>
    <p:sldId id="380" r:id="rId11"/>
    <p:sldId id="552" r:id="rId12"/>
    <p:sldId id="579" r:id="rId13"/>
    <p:sldId id="535" r:id="rId14"/>
    <p:sldId id="260" r:id="rId15"/>
    <p:sldId id="261" r:id="rId16"/>
    <p:sldId id="578" r:id="rId17"/>
    <p:sldId id="262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BC903-97C7-3EE1-5F93-049136133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F9337F-04CE-B7D9-86D5-5BD63CECA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0FB95C-320C-C8F0-7143-0F7AC6134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E0AA-265C-4C1C-A9D8-278316872F4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D0B263-63FB-7784-18D4-6DB3DC18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9A5F92-3014-75E4-7C42-E23BD112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4B946-56A3-4E8D-8EFE-D582D2203D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95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44100-C747-9A42-C3A9-735548973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E4CD6AF-8C6B-6E65-35EA-748045D07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C6C47B-809A-DE65-6876-2729924B8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E0AA-265C-4C1C-A9D8-278316872F4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5F3361-6A31-A59C-3254-FD5CA513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235F15-8FC7-F693-E96B-845466843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4B946-56A3-4E8D-8EFE-D582D2203D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36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1EF6771-0DC5-327D-C6DC-1D24F9CCA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61D2943-393C-ADB6-EA9C-B24BC90C0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C00D01-293C-D040-456A-E3294F442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E0AA-265C-4C1C-A9D8-278316872F4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A06AAB-2554-61D8-4CF8-645BBAE0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2C232E-5161-D962-4F68-16CC71E6D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4B946-56A3-4E8D-8EFE-D582D2203D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73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D5DC5-917D-6970-E4D2-CB24BC3E1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85D26F-D708-8C7D-8EAC-A8A597C6F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DE34EE-29B8-F580-8CCF-09FC3776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E0AA-265C-4C1C-A9D8-278316872F4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6B0A3E-9F66-D5B0-9583-9B4D80489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49A62F-6977-683D-0ABE-AED43604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4B946-56A3-4E8D-8EFE-D582D2203D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838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AD7CA-CEC1-A4E0-826E-807AB8D7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DCCA21-D623-9849-04EF-02400533B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71D78F-B3A7-EA88-B914-6F07009D2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E0AA-265C-4C1C-A9D8-278316872F4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85E520-0DB0-097B-349F-624567A1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80E05E-2F35-1DB3-E9AA-D4BBAF55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4B946-56A3-4E8D-8EFE-D582D2203D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17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45D8B-4741-AD47-F1B2-D13DDC68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696655-0F65-5064-510D-477293058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EA0671-95B3-8650-4B01-6012932B2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2CEF99A-797F-0411-97AF-0F6AF5D1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E0AA-265C-4C1C-A9D8-278316872F4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BB2610-0629-BA0F-7C74-8FA430486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F30FFB-A45F-D39F-E4C2-4C9DD9C9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4B946-56A3-4E8D-8EFE-D582D2203D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82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754F0-5C69-2D76-6486-AD24316A6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344F9C-AC13-DCF8-5903-7EA818B9C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BDA205-8932-9C57-8D10-02DCB64D6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2826FE8-0EB6-BB04-0307-8F35C71D6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BDD8F9A-7F61-03E2-466E-64AFCA41A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D9B9D2A-04DC-BF87-998D-86989A062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E0AA-265C-4C1C-A9D8-278316872F4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D2CE7A0-17B1-86E3-90B1-3BC733F7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99B7C24-E899-FBC3-3E2D-E2794865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4B946-56A3-4E8D-8EFE-D582D2203D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94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76064-A01D-7088-D0B5-02166967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30857B-A825-34DF-FCAC-ABBD2B2F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E0AA-265C-4C1C-A9D8-278316872F4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C256BD-CD85-AE53-968E-5A24822C4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294C38-1A87-EFDA-1A91-5688206A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4B946-56A3-4E8D-8EFE-D582D2203D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59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FA0AA52-0514-B59E-34D4-5BBB7512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E0AA-265C-4C1C-A9D8-278316872F4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5D5ABC9-D913-5924-F6A1-35A53DE16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437207-61EF-C958-4FA7-1D2717C5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4B946-56A3-4E8D-8EFE-D582D2203D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039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F449E8-0AB3-3DE1-6CFD-441849B3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811D1C-3803-73A5-830A-C203DA72C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7108F1-2900-9FCA-6127-60EE1B433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C69D59D-6DD6-A326-ACCB-C08845943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E0AA-265C-4C1C-A9D8-278316872F4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4E26B75-6313-BD03-C162-D3A991E42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FF7ACD-F862-E9F4-3742-8C41F541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4B946-56A3-4E8D-8EFE-D582D2203D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772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AADEAF-BCA8-978D-7A0B-BC8F36975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1775C70-3F50-59E0-769C-880D857DC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0B0035-242B-E160-4D4C-158F94E2E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AFBF77-D64C-551B-4AB5-A418759BB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E0AA-265C-4C1C-A9D8-278316872F4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BD3DC0-CD14-E25D-D780-BB400CD54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7B3145-6EDC-852F-5517-E8BFB8F7A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4B946-56A3-4E8D-8EFE-D582D2203D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98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F03F274-517D-B013-5BED-2057FEBE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142E55-79A1-2AAE-9607-53403341A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922638-CFDE-FC1A-FC31-6CDB1799C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7E0AA-265C-4C1C-A9D8-278316872F4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9C483E-5F8B-DD8B-5D27-5F21DF9EA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8EBF23-8CF7-CD4B-DF01-AC35BCC21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4B946-56A3-4E8D-8EFE-D582D2203D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38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0754692-4145-6D88-7B74-41467FBCF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" y="2671483"/>
            <a:ext cx="4593514" cy="3827929"/>
          </a:xfrm>
          <a:prstGeom prst="rect">
            <a:avLst/>
          </a:prstGeom>
          <a:gradFill>
            <a:gsLst>
              <a:gs pos="50000">
                <a:srgbClr val="FFC00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10BD9F-DF71-B3BB-5723-97C1FDE98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8331" y="358588"/>
            <a:ext cx="8973669" cy="3966882"/>
          </a:xfrm>
        </p:spPr>
        <p:txBody>
          <a:bodyPr>
            <a:normAutofit fontScale="90000"/>
          </a:bodyPr>
          <a:lstStyle/>
          <a:p>
            <a:r>
              <a:rPr lang="de-DE" b="0" i="0" u="none" strike="noStrike" baseline="0" dirty="0">
                <a:solidFill>
                  <a:srgbClr val="000000"/>
                </a:solidFill>
                <a:latin typeface="+mn-lt"/>
              </a:rPr>
              <a:t>Energieeinsparung und erneuerbare Energien bei religiösen und sozialen Orten</a:t>
            </a:r>
            <a:r>
              <a:rPr lang="de-DE" sz="2200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br>
              <a:rPr lang="de-DE" sz="2200" b="0" i="0" u="none" strike="noStrike" baseline="0" dirty="0">
                <a:solidFill>
                  <a:srgbClr val="000000"/>
                </a:solidFill>
                <a:latin typeface="+mn-lt"/>
              </a:rPr>
            </a:br>
            <a:r>
              <a:rPr lang="de-DE" sz="3100" b="0" i="0" u="none" strike="noStrike" baseline="0" dirty="0">
                <a:solidFill>
                  <a:srgbClr val="000000"/>
                </a:solidFill>
                <a:latin typeface="+mn-lt"/>
              </a:rPr>
              <a:t/>
            </a:r>
            <a:br>
              <a:rPr lang="de-DE" sz="3100" b="0" i="0" u="none" strike="noStrike" baseline="0" dirty="0">
                <a:solidFill>
                  <a:srgbClr val="000000"/>
                </a:solidFill>
                <a:latin typeface="+mn-lt"/>
              </a:rPr>
            </a:br>
            <a:r>
              <a:rPr lang="de-DE" sz="4900" dirty="0"/>
              <a:t>Rekonstruktion der Pfarrscheune in </a:t>
            </a:r>
            <a:br>
              <a:rPr lang="de-DE" sz="4900" dirty="0"/>
            </a:br>
            <a:r>
              <a:rPr lang="de-DE" sz="4900" dirty="0"/>
              <a:t>Lichtenhagen Dorf bei Rostock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1254B4-B879-44B1-A311-E280C7221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944035"/>
            <a:ext cx="4464424" cy="1187824"/>
          </a:xfrm>
        </p:spPr>
        <p:txBody>
          <a:bodyPr>
            <a:normAutofit lnSpcReduction="10000"/>
          </a:bodyPr>
          <a:lstStyle/>
          <a:p>
            <a:r>
              <a:rPr lang="de-DE" dirty="0"/>
              <a:t>Friedrich Heilmann</a:t>
            </a:r>
          </a:p>
          <a:p>
            <a:r>
              <a:rPr lang="de-DE" dirty="0"/>
              <a:t>Mitglied im Kirchengemeinderat der Ev.-Luth. Kirchengemeinde</a:t>
            </a:r>
          </a:p>
        </p:txBody>
      </p:sp>
    </p:spTree>
    <p:extLst>
      <p:ext uri="{BB962C8B-B14F-4D97-AF65-F5344CB8AC3E}">
        <p14:creationId xmlns:p14="http://schemas.microsoft.com/office/powerpoint/2010/main" val="43783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4EDAC29-92B0-4ECA-B985-9698DD997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4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0162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ABECD-F5B2-4213-8DD8-8FCAED7ED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9376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9E71C23-38B3-4573-B73A-2CA29DE5C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087" y="-102272"/>
            <a:ext cx="12482087" cy="6960272"/>
          </a:xfrm>
        </p:spPr>
      </p:pic>
    </p:spTree>
    <p:extLst>
      <p:ext uri="{BB962C8B-B14F-4D97-AF65-F5344CB8AC3E}">
        <p14:creationId xmlns:p14="http://schemas.microsoft.com/office/powerpoint/2010/main" val="1580646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058062-1C40-E8C1-D3A8-31BC205EE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Steuerungs-Apps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7A0965-692A-D9B0-A5F9-3774C9BF8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741" y="2141537"/>
            <a:ext cx="10515600" cy="3389687"/>
          </a:xfrm>
        </p:spPr>
        <p:txBody>
          <a:bodyPr/>
          <a:lstStyle/>
          <a:p>
            <a:r>
              <a:rPr lang="de-DE" dirty="0"/>
              <a:t>Energie – Sunny-Home-Manager - App</a:t>
            </a:r>
          </a:p>
          <a:p>
            <a:r>
              <a:rPr lang="de-DE" dirty="0"/>
              <a:t>Heizung – </a:t>
            </a:r>
            <a:r>
              <a:rPr lang="de-DE" dirty="0" err="1"/>
              <a:t>Vaillantsteuerungs</a:t>
            </a:r>
            <a:r>
              <a:rPr lang="de-DE" dirty="0"/>
              <a:t>-App</a:t>
            </a:r>
          </a:p>
          <a:p>
            <a:r>
              <a:rPr lang="de-DE" dirty="0"/>
              <a:t>Licht und Raumtemperatur – Gira-Smart-Home App und in allen Gruppenräumen LED-Licht dimmbar</a:t>
            </a:r>
          </a:p>
        </p:txBody>
      </p:sp>
    </p:spTree>
    <p:extLst>
      <p:ext uri="{BB962C8B-B14F-4D97-AF65-F5344CB8AC3E}">
        <p14:creationId xmlns:p14="http://schemas.microsoft.com/office/powerpoint/2010/main" val="10640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434C9-E31B-4FC4-AF18-A5E553E2B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96"/>
            <a:ext cx="10515600" cy="636612"/>
          </a:xfrm>
        </p:spPr>
        <p:txBody>
          <a:bodyPr>
            <a:normAutofit fontScale="90000"/>
          </a:bodyPr>
          <a:lstStyle/>
          <a:p>
            <a:r>
              <a:rPr lang="de-DE" dirty="0"/>
              <a:t>LED Beleuchtung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6D973A5-AF73-43E3-8FEC-D8F199E5B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386"/>
            <a:ext cx="6079831" cy="353642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44589C9-7B21-4067-9BEA-D99FC03245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27" y="0"/>
            <a:ext cx="5093874" cy="450727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AC10CA3-D0D5-49B0-9FC0-68F1D826F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08" y="4341384"/>
            <a:ext cx="3246421" cy="273074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A6C06A0-2876-B965-B24B-DF4EEF1DE206}"/>
              </a:ext>
            </a:extLst>
          </p:cNvPr>
          <p:cNvSpPr txBox="1"/>
          <p:nvPr/>
        </p:nvSpPr>
        <p:spPr>
          <a:xfrm>
            <a:off x="5419478" y="4921926"/>
            <a:ext cx="66325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highlight>
                  <a:srgbClr val="FFFF00"/>
                </a:highlight>
              </a:rPr>
              <a:t>warmweißes, UV-freies Licht mit einer </a:t>
            </a:r>
          </a:p>
          <a:p>
            <a:r>
              <a:rPr lang="de-DE" sz="3200" dirty="0">
                <a:highlight>
                  <a:srgbClr val="FFFF00"/>
                </a:highlight>
              </a:rPr>
              <a:t>Farbtemperatur unter 3220 Kelvin </a:t>
            </a:r>
          </a:p>
          <a:p>
            <a:r>
              <a:rPr lang="de-DE" sz="3200" dirty="0">
                <a:highlight>
                  <a:srgbClr val="FFFF00"/>
                </a:highlight>
              </a:rPr>
              <a:t>(entspricht 900 </a:t>
            </a:r>
            <a:r>
              <a:rPr lang="de-DE" sz="3200" dirty="0" err="1">
                <a:highlight>
                  <a:srgbClr val="FFFF00"/>
                </a:highlight>
              </a:rPr>
              <a:t>nm</a:t>
            </a:r>
            <a:r>
              <a:rPr lang="de-DE" sz="3200" dirty="0">
                <a:highlight>
                  <a:srgbClr val="FFFF00"/>
                </a:highligh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44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3CAAF-8E6C-807B-534D-2C40EB22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071"/>
            <a:ext cx="10515600" cy="946617"/>
          </a:xfrm>
        </p:spPr>
        <p:txBody>
          <a:bodyPr/>
          <a:lstStyle/>
          <a:p>
            <a:r>
              <a:rPr lang="de-DE" dirty="0"/>
              <a:t>Widerstände bei der Realisierung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B02431-0BB9-EB85-2831-C4B37BF9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282" y="2393575"/>
            <a:ext cx="9901518" cy="3783387"/>
          </a:xfrm>
        </p:spPr>
        <p:txBody>
          <a:bodyPr/>
          <a:lstStyle/>
          <a:p>
            <a:r>
              <a:rPr lang="de-DE" dirty="0"/>
              <a:t>Planung ab 2010</a:t>
            </a:r>
          </a:p>
          <a:p>
            <a:r>
              <a:rPr lang="de-DE" dirty="0"/>
              <a:t>Kommune hatte schon ein Begegnungszentrum im Nachbarort</a:t>
            </a:r>
          </a:p>
          <a:p>
            <a:r>
              <a:rPr lang="de-DE" dirty="0"/>
              <a:t>verhaltene Unterstützung vom Kirchenkreis</a:t>
            </a:r>
          </a:p>
          <a:p>
            <a:r>
              <a:rPr lang="de-DE" dirty="0"/>
              <a:t>Finanzierung lange unklar</a:t>
            </a:r>
          </a:p>
          <a:p>
            <a:r>
              <a:rPr lang="de-DE" dirty="0"/>
              <a:t>erstes Geld ab 2017 in Aussicht</a:t>
            </a:r>
          </a:p>
          <a:p>
            <a:r>
              <a:rPr lang="de-DE" dirty="0"/>
              <a:t>gemeindeeigene Skepsis, ob das nicht zu groß wird</a:t>
            </a:r>
          </a:p>
        </p:txBody>
      </p:sp>
    </p:spTree>
    <p:extLst>
      <p:ext uri="{BB962C8B-B14F-4D97-AF65-F5344CB8AC3E}">
        <p14:creationId xmlns:p14="http://schemas.microsoft.com/office/powerpoint/2010/main" val="231277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A2BB0-7CEB-B031-DD0D-54C81D09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7887"/>
          </a:xfrm>
        </p:spPr>
        <p:txBody>
          <a:bodyPr>
            <a:normAutofit fontScale="90000"/>
          </a:bodyPr>
          <a:lstStyle/>
          <a:p>
            <a:r>
              <a:rPr lang="de-DE" dirty="0"/>
              <a:t>Begünstigende Faktoren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0D024F-96B7-3824-8912-48D7CA694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065" y="1183342"/>
            <a:ext cx="9982200" cy="5387788"/>
          </a:xfrm>
        </p:spPr>
        <p:txBody>
          <a:bodyPr>
            <a:normAutofit/>
          </a:bodyPr>
          <a:lstStyle/>
          <a:p>
            <a:r>
              <a:rPr lang="de-DE" dirty="0"/>
              <a:t>Scheunenbauausschuss: Wir waren uns einig im Ziel.</a:t>
            </a:r>
          </a:p>
          <a:p>
            <a:r>
              <a:rPr lang="de-DE" dirty="0"/>
              <a:t>Förderverein</a:t>
            </a:r>
          </a:p>
          <a:p>
            <a:r>
              <a:rPr lang="de-DE" dirty="0"/>
              <a:t>Architekt „tickte“ richtig</a:t>
            </a:r>
          </a:p>
          <a:p>
            <a:r>
              <a:rPr lang="de-DE" dirty="0"/>
              <a:t>Gemeindeberatung</a:t>
            </a:r>
          </a:p>
          <a:p>
            <a:r>
              <a:rPr lang="de-DE" dirty="0"/>
              <a:t>offensive Informationspolitik</a:t>
            </a:r>
          </a:p>
          <a:p>
            <a:r>
              <a:rPr lang="de-DE" dirty="0"/>
              <a:t>Baustellenführungen</a:t>
            </a:r>
          </a:p>
          <a:p>
            <a:r>
              <a:rPr lang="de-DE" dirty="0"/>
              <a:t>keine Kampfabstimmungen</a:t>
            </a:r>
          </a:p>
          <a:p>
            <a:r>
              <a:rPr lang="de-DE" dirty="0"/>
              <a:t>Spendenlauf Grundschule</a:t>
            </a:r>
          </a:p>
          <a:p>
            <a:r>
              <a:rPr lang="de-DE" dirty="0"/>
              <a:t>Gemeindeversammlungen</a:t>
            </a:r>
          </a:p>
          <a:p>
            <a:r>
              <a:rPr lang="de-DE" dirty="0"/>
              <a:t>volle Unterstützung vom Kirchenkreis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54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9BA5E-13A2-4545-A1F0-F13ACB1D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2404970"/>
          </a:xfrm>
        </p:spPr>
        <p:txBody>
          <a:bodyPr>
            <a:normAutofit/>
          </a:bodyPr>
          <a:lstStyle/>
          <a:p>
            <a:r>
              <a:rPr lang="de-DE" b="1" dirty="0"/>
              <a:t>Finanzierung</a:t>
            </a:r>
            <a:r>
              <a:rPr lang="de-DE" sz="3600" b="1" dirty="0"/>
              <a:t/>
            </a:r>
            <a:br>
              <a:rPr lang="de-DE" sz="3600" b="1" dirty="0"/>
            </a:br>
            <a:endParaRPr lang="de-DE" sz="3600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0BAF40AA-0218-4765-8A5F-CC674444F2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78187" y="0"/>
          <a:ext cx="7046259" cy="6705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53939">
                  <a:extLst>
                    <a:ext uri="{9D8B030D-6E8A-4147-A177-3AD203B41FA5}">
                      <a16:colId xmlns:a16="http://schemas.microsoft.com/office/drawing/2014/main" val="121465003"/>
                    </a:ext>
                  </a:extLst>
                </a:gridCol>
                <a:gridCol w="1592320">
                  <a:extLst>
                    <a:ext uri="{9D8B030D-6E8A-4147-A177-3AD203B41FA5}">
                      <a16:colId xmlns:a16="http://schemas.microsoft.com/office/drawing/2014/main" val="606207169"/>
                    </a:ext>
                  </a:extLst>
                </a:gridCol>
              </a:tblGrid>
              <a:tr h="533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Eigenmittel (Spenden, </a:t>
                      </a:r>
                      <a:r>
                        <a:rPr lang="de-DE" sz="1600" dirty="0" err="1">
                          <a:effectLst/>
                        </a:rPr>
                        <a:t>SommerCafé</a:t>
                      </a:r>
                      <a:r>
                        <a:rPr lang="de-DE" sz="1600" dirty="0">
                          <a:effectLst/>
                        </a:rPr>
                        <a:t> …)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447.425,94 €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3405317676"/>
                  </a:ext>
                </a:extLst>
              </a:tr>
              <a:tr h="533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Förderverein zur Erhaltung des Kirchenensembles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90.000,00 €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2713544978"/>
                  </a:ext>
                </a:extLst>
              </a:tr>
              <a:tr h="308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Kirchengemeinde Lütten Klein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20.000,00 €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2380054997"/>
                  </a:ext>
                </a:extLst>
              </a:tr>
              <a:tr h="308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Kredit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250.000,00 €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3435943847"/>
                  </a:ext>
                </a:extLst>
              </a:tr>
              <a:tr h="308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Fernsehlotterie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300.000,00 €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1086708900"/>
                  </a:ext>
                </a:extLst>
              </a:tr>
              <a:tr h="265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ILERL-Mittel 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353.320,72 €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2092813497"/>
                  </a:ext>
                </a:extLst>
              </a:tr>
              <a:tr h="295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Kirchenkreis Mecklenburg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372.000,00 €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2403798494"/>
                  </a:ext>
                </a:extLst>
              </a:tr>
              <a:tr h="308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Landesförderinstitut MV, Geothermie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33.400,00 €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3889939424"/>
                  </a:ext>
                </a:extLst>
              </a:tr>
              <a:tr h="4093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Landesförderinstitut MV, LED-Beleuchtung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44.990,06 €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2381424338"/>
                  </a:ext>
                </a:extLst>
              </a:tr>
              <a:tr h="533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Landesförderinstitut MV, Photovoltaik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11.734,85 €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1530441934"/>
                  </a:ext>
                </a:extLst>
              </a:tr>
              <a:tr h="308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Nordkirche Klimafonds 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10.000,00 €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3955947368"/>
                  </a:ext>
                </a:extLst>
              </a:tr>
              <a:tr h="533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BINGO (Stiftung Umwelt und Naturschutz)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5.000,00 €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969867406"/>
                  </a:ext>
                </a:extLst>
              </a:tr>
              <a:tr h="308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OSPA-Stiftung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15.000,00 €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3050907229"/>
                  </a:ext>
                </a:extLst>
              </a:tr>
              <a:tr h="295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Volksbank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5.000,00 €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1661046650"/>
                  </a:ext>
                </a:extLst>
              </a:tr>
              <a:tr h="533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Crowdfunding und Spendenlauf Grundschule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11.143,85 €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2257074118"/>
                  </a:ext>
                </a:extLst>
              </a:tr>
              <a:tr h="308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Strategiefonds Landesregierung MV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14.930,34 €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1019105278"/>
                  </a:ext>
                </a:extLst>
              </a:tr>
              <a:tr h="308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Kommune Elmenhorst-Lichtenhagen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30.000,00 €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3509117607"/>
                  </a:ext>
                </a:extLst>
              </a:tr>
              <a:tr h="308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>
                          <a:effectLst/>
                        </a:rPr>
                        <a:t>gesamt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2.013.945,76 €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6" marR="6106" marT="6106" marB="6106" anchor="ctr"/>
                </a:tc>
                <a:extLst>
                  <a:ext uri="{0D108BD9-81ED-4DB2-BD59-A6C34878D82A}">
                    <a16:rowId xmlns:a16="http://schemas.microsoft.com/office/drawing/2014/main" val="1642901285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88A8E59-8B94-5726-6C61-8BC92C8AF821}"/>
              </a:ext>
            </a:extLst>
          </p:cNvPr>
          <p:cNvSpPr txBox="1"/>
          <p:nvPr/>
        </p:nvSpPr>
        <p:spPr>
          <a:xfrm>
            <a:off x="367553" y="2129206"/>
            <a:ext cx="4231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Gesamt mit Planungskosten:</a:t>
            </a:r>
            <a:br>
              <a:rPr lang="de-DE" sz="2400" dirty="0"/>
            </a:br>
            <a:r>
              <a:rPr lang="de-DE" sz="2400" b="1" u="sng" dirty="0"/>
              <a:t>2.013.945,76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66094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82642-0823-B932-B843-76F106C9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6110"/>
          </a:xfrm>
        </p:spPr>
        <p:txBody>
          <a:bodyPr>
            <a:normAutofit fontScale="90000"/>
          </a:bodyPr>
          <a:lstStyle/>
          <a:p>
            <a:r>
              <a:rPr lang="de-DE" dirty="0"/>
              <a:t>So sieht es jetzt aus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F463486-F235-2A89-C9DD-DBDADB3A6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64" y="847190"/>
            <a:ext cx="9583271" cy="6010810"/>
          </a:xfrm>
        </p:spPr>
      </p:pic>
    </p:spTree>
    <p:extLst>
      <p:ext uri="{BB962C8B-B14F-4D97-AF65-F5344CB8AC3E}">
        <p14:creationId xmlns:p14="http://schemas.microsoft.com/office/powerpoint/2010/main" val="784107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34FD1-D9BC-C3EF-71FF-A1DB83FC4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1" y="383055"/>
            <a:ext cx="11057965" cy="1759510"/>
          </a:xfrm>
        </p:spPr>
        <p:txBody>
          <a:bodyPr/>
          <a:lstStyle/>
          <a:p>
            <a:r>
              <a:rPr lang="de-DE" dirty="0"/>
              <a:t>Ziel: Kommunikations- und Begegnungszentrum für die Kirchengemeinde und das Dorf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46FF20-3832-694C-176F-B1EE6422B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511" y="2232071"/>
            <a:ext cx="9587753" cy="3872893"/>
          </a:xfrm>
        </p:spPr>
        <p:txBody>
          <a:bodyPr>
            <a:normAutofit lnSpcReduction="10000"/>
          </a:bodyPr>
          <a:lstStyle/>
          <a:p>
            <a:r>
              <a:rPr lang="de-DE" dirty="0"/>
              <a:t>Lichtenhagen Dorf 1.600, gut 750 Jahre altes Kirchdorf</a:t>
            </a:r>
            <a:br>
              <a:rPr lang="de-DE" dirty="0"/>
            </a:br>
            <a:r>
              <a:rPr lang="de-DE" dirty="0"/>
              <a:t>Elmenhorst 2.600 Einwohner</a:t>
            </a:r>
          </a:p>
          <a:p>
            <a:r>
              <a:rPr lang="de-DE" dirty="0"/>
              <a:t>Kirchengemeinde 900 Mitglieder 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Pfarrscheune</a:t>
            </a:r>
          </a:p>
          <a:p>
            <a:r>
              <a:rPr lang="de-DE" dirty="0"/>
              <a:t>EG und OG je 400 m²</a:t>
            </a:r>
          </a:p>
          <a:p>
            <a:r>
              <a:rPr lang="de-DE" dirty="0"/>
              <a:t>CO</a:t>
            </a:r>
            <a:r>
              <a:rPr lang="de-DE" baseline="-25000" dirty="0"/>
              <a:t>2</a:t>
            </a:r>
            <a:r>
              <a:rPr lang="de-DE" dirty="0"/>
              <a:t>-arm im Betrieb</a:t>
            </a:r>
          </a:p>
          <a:p>
            <a:r>
              <a:rPr lang="de-DE" dirty="0"/>
              <a:t>barrierefrei</a:t>
            </a:r>
          </a:p>
        </p:txBody>
      </p:sp>
    </p:spTree>
    <p:extLst>
      <p:ext uri="{BB962C8B-B14F-4D97-AF65-F5344CB8AC3E}">
        <p14:creationId xmlns:p14="http://schemas.microsoft.com/office/powerpoint/2010/main" val="259241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F3F42-0663-4790-F914-318276DF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993"/>
          </a:xfrm>
        </p:spPr>
        <p:txBody>
          <a:bodyPr>
            <a:normAutofit fontScale="90000"/>
          </a:bodyPr>
          <a:lstStyle/>
          <a:p>
            <a:r>
              <a:rPr lang="de-DE" dirty="0"/>
              <a:t>Scheune von 1895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CF32798-EE44-62CF-52B8-488792230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070"/>
            <a:ext cx="7757825" cy="458993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E37A106-9E2A-6CFF-10C1-F42ECF4EBF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37" y="0"/>
            <a:ext cx="4457263" cy="42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A63A7-8F8B-4392-B539-0E1F6309F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710"/>
          </a:xfrm>
        </p:spPr>
        <p:txBody>
          <a:bodyPr>
            <a:normAutofit fontScale="90000"/>
          </a:bodyPr>
          <a:lstStyle/>
          <a:p>
            <a:r>
              <a:rPr lang="de-DE" dirty="0"/>
              <a:t>Haus im Haus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ECD4053-56F8-47C7-A386-1F124E296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999" y="1007951"/>
            <a:ext cx="12840455" cy="5031628"/>
          </a:xfrm>
        </p:spPr>
      </p:pic>
    </p:spTree>
    <p:extLst>
      <p:ext uri="{BB962C8B-B14F-4D97-AF65-F5344CB8AC3E}">
        <p14:creationId xmlns:p14="http://schemas.microsoft.com/office/powerpoint/2010/main" val="2157882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A64C12-4E2D-40FB-862E-0F5EBEEF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653CAF-D0E5-41A9-8239-D1F8A6DAC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3F13F2-BEC2-49FF-BE00-F6B4F22ED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00" y="-6514"/>
            <a:ext cx="10254399" cy="686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80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531FA6-1B94-45BD-AE1F-2232595F2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3FE4BC-A53C-4C9E-B0D0-7D461103D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424"/>
            <a:ext cx="6880393" cy="4625602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5B7122C-F43A-4186-B7E3-48D6B2C0AB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98471" y="1149080"/>
            <a:ext cx="6858000" cy="45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6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F05F7-5CBD-4C7B-B096-47A12657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541"/>
            <a:ext cx="10515600" cy="1039907"/>
          </a:xfrm>
        </p:spPr>
        <p:txBody>
          <a:bodyPr>
            <a:normAutofit/>
          </a:bodyPr>
          <a:lstStyle/>
          <a:p>
            <a:r>
              <a:rPr lang="de-DE" dirty="0"/>
              <a:t>Dachdämmung, 30 cm Holzfaser eingeblasen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AFEA914-56D3-4A88-A14D-DFF1DF7FF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33" y="1156448"/>
            <a:ext cx="8575134" cy="5701552"/>
          </a:xfrm>
        </p:spPr>
      </p:pic>
    </p:spTree>
    <p:extLst>
      <p:ext uri="{BB962C8B-B14F-4D97-AF65-F5344CB8AC3E}">
        <p14:creationId xmlns:p14="http://schemas.microsoft.com/office/powerpoint/2010/main" val="2597292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378D4C7-0968-424C-A474-C2E799903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5424" y="-1090106"/>
            <a:ext cx="6554988" cy="934122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A0FDC9-5E21-4F4D-A755-33AEF675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37"/>
            <a:ext cx="10515600" cy="623865"/>
          </a:xfrm>
        </p:spPr>
        <p:txBody>
          <a:bodyPr>
            <a:normAutofit fontScale="90000"/>
          </a:bodyPr>
          <a:lstStyle/>
          <a:p>
            <a:r>
              <a:rPr lang="de-DE" dirty="0"/>
              <a:t>Erdwärme, Fußbodenheizung</a:t>
            </a:r>
          </a:p>
        </p:txBody>
      </p:sp>
    </p:spTree>
    <p:extLst>
      <p:ext uri="{BB962C8B-B14F-4D97-AF65-F5344CB8AC3E}">
        <p14:creationId xmlns:p14="http://schemas.microsoft.com/office/powerpoint/2010/main" val="1998351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087A9-E6A8-46C1-9984-4B1371F78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681"/>
            <a:ext cx="10515600" cy="654005"/>
          </a:xfrm>
        </p:spPr>
        <p:txBody>
          <a:bodyPr>
            <a:normAutofit fontScale="90000"/>
          </a:bodyPr>
          <a:lstStyle/>
          <a:p>
            <a:r>
              <a:rPr lang="de-DE" dirty="0"/>
              <a:t>Wärmepumpe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23D8962A-7B44-4A8C-BC11-9CF4398E0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15" y="844686"/>
            <a:ext cx="7592553" cy="6015638"/>
          </a:xfrm>
        </p:spPr>
      </p:pic>
    </p:spTree>
    <p:extLst>
      <p:ext uri="{BB962C8B-B14F-4D97-AF65-F5344CB8AC3E}">
        <p14:creationId xmlns:p14="http://schemas.microsoft.com/office/powerpoint/2010/main" val="2828139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</Words>
  <Application>Microsoft Office PowerPoint</Application>
  <PresentationFormat>Breitbild</PresentationFormat>
  <Paragraphs>81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</vt:lpstr>
      <vt:lpstr>Energieeinsparung und erneuerbare Energien bei religiösen und sozialen Orten   Rekonstruktion der Pfarrscheune in  Lichtenhagen Dorf bei Rostock</vt:lpstr>
      <vt:lpstr>Ziel: Kommunikations- und Begegnungszentrum für die Kirchengemeinde und das Dorf</vt:lpstr>
      <vt:lpstr>Scheune von 1895</vt:lpstr>
      <vt:lpstr>Haus im Haus</vt:lpstr>
      <vt:lpstr>PowerPoint-Präsentation</vt:lpstr>
      <vt:lpstr>PowerPoint-Präsentation</vt:lpstr>
      <vt:lpstr>Dachdämmung, 30 cm Holzfaser eingeblasen </vt:lpstr>
      <vt:lpstr>Erdwärme, Fußbodenheizung</vt:lpstr>
      <vt:lpstr>Wärmepumpe</vt:lpstr>
      <vt:lpstr>PowerPoint-Präsentation</vt:lpstr>
      <vt:lpstr>PowerPoint-Präsentation</vt:lpstr>
      <vt:lpstr>Steuerungs-Apps</vt:lpstr>
      <vt:lpstr>LED Beleuchtung</vt:lpstr>
      <vt:lpstr>Widerstände bei der Realisierung</vt:lpstr>
      <vt:lpstr>Begünstigende Faktoren</vt:lpstr>
      <vt:lpstr>Finanzierung </vt:lpstr>
      <vt:lpstr>So sieht es jetzt aus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Impuls 3: Energieeinsparung und erneuerbare Energien bei religiösen und sozialen Orten   Rekonstruktion der Pfarrscheune in  Lichtenhagen Dorf bei Rostock</dc:title>
  <dc:creator>F H</dc:creator>
  <cp:lastModifiedBy>Neubacher, Victoria</cp:lastModifiedBy>
  <cp:revision>9</cp:revision>
  <dcterms:created xsi:type="dcterms:W3CDTF">2023-03-04T11:30:56Z</dcterms:created>
  <dcterms:modified xsi:type="dcterms:W3CDTF">2023-03-08T17:57:55Z</dcterms:modified>
</cp:coreProperties>
</file>